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2412F069-FBA6-4469-860A-0E31AECFCFCB}"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1425297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412F069-FBA6-4469-860A-0E31AECFCFCB}"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3154955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412F069-FBA6-4469-860A-0E31AECFCFCB}"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76739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412F069-FBA6-4469-860A-0E31AECFCFCB}"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301938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2412F069-FBA6-4469-860A-0E31AECFCFCB}" type="datetimeFigureOut">
              <a:rPr lang="nl-NL" smtClean="0"/>
              <a:t>29-5-2017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253650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2412F069-FBA6-4469-860A-0E31AECFCFCB}" type="datetimeFigureOut">
              <a:rPr lang="nl-NL" smtClean="0"/>
              <a:t>29-5-2017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124087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2412F069-FBA6-4469-860A-0E31AECFCFCB}" type="datetimeFigureOut">
              <a:rPr lang="nl-NL" smtClean="0"/>
              <a:t>29-5-2017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364557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2412F069-FBA6-4469-860A-0E31AECFCFCB}" type="datetimeFigureOut">
              <a:rPr lang="nl-NL" smtClean="0"/>
              <a:t>29-5-2017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198641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412F069-FBA6-4469-860A-0E31AECFCFCB}" type="datetimeFigureOut">
              <a:rPr lang="nl-NL" smtClean="0"/>
              <a:t>29-5-2017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340808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2412F069-FBA6-4469-860A-0E31AECFCFCB}" type="datetimeFigureOut">
              <a:rPr lang="nl-NL" smtClean="0"/>
              <a:t>29-5-2017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1435673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2412F069-FBA6-4469-860A-0E31AECFCFCB}" type="datetimeFigureOut">
              <a:rPr lang="nl-NL" smtClean="0"/>
              <a:t>29-5-2017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4FFB327-68F8-48EC-B0E0-7BB94BC06249}" type="slidenum">
              <a:rPr lang="nl-NL" smtClean="0"/>
              <a:t>‹nr.›</a:t>
            </a:fld>
            <a:endParaRPr lang="nl-NL"/>
          </a:p>
        </p:txBody>
      </p:sp>
    </p:spTree>
    <p:extLst>
      <p:ext uri="{BB962C8B-B14F-4D97-AF65-F5344CB8AC3E}">
        <p14:creationId xmlns:p14="http://schemas.microsoft.com/office/powerpoint/2010/main" val="4002491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2F069-FBA6-4469-860A-0E31AECFCFCB}" type="datetimeFigureOut">
              <a:rPr lang="nl-NL" smtClean="0"/>
              <a:t>29-5-2017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FFB327-68F8-48EC-B0E0-7BB94BC06249}" type="slidenum">
              <a:rPr lang="nl-NL" smtClean="0"/>
              <a:t>‹nr.›</a:t>
            </a:fld>
            <a:endParaRPr lang="nl-NL"/>
          </a:p>
        </p:txBody>
      </p:sp>
    </p:spTree>
    <p:extLst>
      <p:ext uri="{BB962C8B-B14F-4D97-AF65-F5344CB8AC3E}">
        <p14:creationId xmlns:p14="http://schemas.microsoft.com/office/powerpoint/2010/main" val="3284516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Sociaal werk 2</a:t>
            </a:r>
          </a:p>
        </p:txBody>
      </p:sp>
      <p:sp>
        <p:nvSpPr>
          <p:cNvPr id="3" name="Ondertitel 2"/>
          <p:cNvSpPr>
            <a:spLocks noGrp="1"/>
          </p:cNvSpPr>
          <p:nvPr>
            <p:ph type="subTitle" idx="1"/>
          </p:nvPr>
        </p:nvSpPr>
        <p:spPr/>
        <p:txBody>
          <a:bodyPr/>
          <a:lstStyle/>
          <a:p>
            <a:r>
              <a:rPr lang="nl-NL" dirty="0"/>
              <a:t>Werken met verslavingsproblematiek. Les 4</a:t>
            </a:r>
          </a:p>
          <a:p>
            <a:endParaRPr lang="nl-NL" dirty="0"/>
          </a:p>
        </p:txBody>
      </p:sp>
    </p:spTree>
    <p:extLst>
      <p:ext uri="{BB962C8B-B14F-4D97-AF65-F5344CB8AC3E}">
        <p14:creationId xmlns:p14="http://schemas.microsoft.com/office/powerpoint/2010/main" val="210619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Vorige keer…</a:t>
            </a:r>
          </a:p>
        </p:txBody>
      </p:sp>
      <p:sp>
        <p:nvSpPr>
          <p:cNvPr id="3" name="Tijdelijke aanduiding voor inhoud 2"/>
          <p:cNvSpPr>
            <a:spLocks noGrp="1"/>
          </p:cNvSpPr>
          <p:nvPr>
            <p:ph idx="1"/>
          </p:nvPr>
        </p:nvSpPr>
        <p:spPr/>
        <p:txBody>
          <a:bodyPr/>
          <a:lstStyle/>
          <a:p>
            <a:r>
              <a:rPr lang="nl-NL" dirty="0"/>
              <a:t>Verslaving</a:t>
            </a:r>
          </a:p>
          <a:p>
            <a:r>
              <a:rPr lang="nl-NL" dirty="0"/>
              <a:t>Soorten verslaving..</a:t>
            </a:r>
          </a:p>
          <a:p>
            <a:r>
              <a:rPr lang="nl-NL" dirty="0"/>
              <a:t>Effecten van verslaving…</a:t>
            </a:r>
          </a:p>
        </p:txBody>
      </p:sp>
    </p:spTree>
    <p:extLst>
      <p:ext uri="{BB962C8B-B14F-4D97-AF65-F5344CB8AC3E}">
        <p14:creationId xmlns:p14="http://schemas.microsoft.com/office/powerpoint/2010/main" val="3612496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Vandaag…</a:t>
            </a:r>
          </a:p>
        </p:txBody>
      </p:sp>
      <p:sp>
        <p:nvSpPr>
          <p:cNvPr id="3" name="Tijdelijke aanduiding voor inhoud 2"/>
          <p:cNvSpPr>
            <a:spLocks noGrp="1"/>
          </p:cNvSpPr>
          <p:nvPr>
            <p:ph idx="1"/>
          </p:nvPr>
        </p:nvSpPr>
        <p:spPr/>
        <p:txBody>
          <a:bodyPr/>
          <a:lstStyle/>
          <a:p>
            <a:r>
              <a:rPr lang="nl-NL" dirty="0"/>
              <a:t>Verslavingsfactoren…</a:t>
            </a:r>
          </a:p>
        </p:txBody>
      </p:sp>
    </p:spTree>
    <p:extLst>
      <p:ext uri="{BB962C8B-B14F-4D97-AF65-F5344CB8AC3E}">
        <p14:creationId xmlns:p14="http://schemas.microsoft.com/office/powerpoint/2010/main" val="3208646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Biologische…</a:t>
            </a:r>
          </a:p>
        </p:txBody>
      </p:sp>
      <p:sp>
        <p:nvSpPr>
          <p:cNvPr id="3" name="Tijdelijke aanduiding voor inhoud 2"/>
          <p:cNvSpPr>
            <a:spLocks noGrp="1"/>
          </p:cNvSpPr>
          <p:nvPr>
            <p:ph idx="1"/>
          </p:nvPr>
        </p:nvSpPr>
        <p:spPr/>
        <p:txBody>
          <a:bodyPr/>
          <a:lstStyle/>
          <a:p>
            <a:pPr marL="0" indent="0">
              <a:buNone/>
            </a:pPr>
            <a:r>
              <a:rPr lang="nl-NL" dirty="0"/>
              <a:t>Met biologische factoren bedoelen we die factoren die een individu met zijn geboorte meekrijgt</a:t>
            </a:r>
            <a:endParaRPr lang="nl-NL" b="1" dirty="0"/>
          </a:p>
          <a:p>
            <a:endParaRPr lang="nl-NL" b="1" dirty="0"/>
          </a:p>
          <a:p>
            <a:r>
              <a:rPr lang="nl-NL" b="1" dirty="0"/>
              <a:t>Erfelijkheid</a:t>
            </a:r>
          </a:p>
          <a:p>
            <a:endParaRPr lang="nl-NL" b="1" dirty="0"/>
          </a:p>
          <a:p>
            <a:r>
              <a:rPr lang="nl-NL" b="1" dirty="0"/>
              <a:t>Van nature goed tegen alcohol kunnen</a:t>
            </a:r>
            <a:br>
              <a:rPr lang="nl-NL" b="1" dirty="0"/>
            </a:br>
            <a:endParaRPr lang="nl-NL" b="1" dirty="0"/>
          </a:p>
          <a:p>
            <a:r>
              <a:rPr lang="nl-NL" b="1" dirty="0"/>
              <a:t>Zwangerschap</a:t>
            </a:r>
            <a:endParaRPr lang="nl-NL" dirty="0"/>
          </a:p>
          <a:p>
            <a:endParaRPr lang="nl-NL" dirty="0"/>
          </a:p>
        </p:txBody>
      </p:sp>
    </p:spTree>
    <p:extLst>
      <p:ext uri="{BB962C8B-B14F-4D97-AF65-F5344CB8AC3E}">
        <p14:creationId xmlns:p14="http://schemas.microsoft.com/office/powerpoint/2010/main" val="107357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Psychische…</a:t>
            </a:r>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a:t>Met psychische factoren bedoelen we die factoren die betrekking hebben op datgene wat iemand denkt, voelt en wilt.</a:t>
            </a:r>
            <a:br>
              <a:rPr lang="nl-NL" dirty="0"/>
            </a:br>
            <a:endParaRPr lang="nl-NL" b="1" dirty="0"/>
          </a:p>
          <a:p>
            <a:r>
              <a:rPr lang="nl-NL" b="1" dirty="0"/>
              <a:t>Gewenning</a:t>
            </a:r>
          </a:p>
          <a:p>
            <a:r>
              <a:rPr lang="nl-NL" b="1" dirty="0"/>
              <a:t>Positieve verwachtingen </a:t>
            </a:r>
          </a:p>
          <a:p>
            <a:r>
              <a:rPr lang="nl-NL" b="1" dirty="0"/>
              <a:t>Depressie</a:t>
            </a:r>
          </a:p>
          <a:p>
            <a:pPr marL="0" indent="0">
              <a:buNone/>
            </a:pPr>
            <a:r>
              <a:rPr lang="nl-NL" b="1" dirty="0"/>
              <a:t>Angsten: zoals paniekstoornis en sociale fobie</a:t>
            </a:r>
            <a:br>
              <a:rPr lang="nl-NL" b="1" dirty="0"/>
            </a:br>
            <a:r>
              <a:rPr lang="nl-NL" b="1" dirty="0"/>
              <a:t>Jeugdtrauma's </a:t>
            </a:r>
            <a:br>
              <a:rPr lang="nl-NL" b="1" dirty="0"/>
            </a:br>
            <a:r>
              <a:rPr lang="nl-NL" b="1" dirty="0"/>
              <a:t>Slepende conflicten </a:t>
            </a:r>
            <a:br>
              <a:rPr lang="nl-NL" b="1" dirty="0"/>
            </a:br>
            <a:r>
              <a:rPr lang="nl-NL" b="1" dirty="0"/>
              <a:t>Stress, problemen of zorgen</a:t>
            </a:r>
            <a:br>
              <a:rPr lang="nl-NL" b="1" dirty="0"/>
            </a:br>
            <a:r>
              <a:rPr lang="nl-NL" b="1" dirty="0"/>
              <a:t>Persoonlijkheidskenmerken</a:t>
            </a:r>
            <a:endParaRPr lang="nl-NL" dirty="0"/>
          </a:p>
          <a:p>
            <a:endParaRPr lang="nl-NL" dirty="0"/>
          </a:p>
        </p:txBody>
      </p:sp>
    </p:spTree>
    <p:extLst>
      <p:ext uri="{BB962C8B-B14F-4D97-AF65-F5344CB8AC3E}">
        <p14:creationId xmlns:p14="http://schemas.microsoft.com/office/powerpoint/2010/main" val="284537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Sociale factoren…</a:t>
            </a:r>
          </a:p>
        </p:txBody>
      </p:sp>
      <p:sp>
        <p:nvSpPr>
          <p:cNvPr id="3" name="Tijdelijke aanduiding voor inhoud 2"/>
          <p:cNvSpPr>
            <a:spLocks noGrp="1"/>
          </p:cNvSpPr>
          <p:nvPr>
            <p:ph idx="1"/>
          </p:nvPr>
        </p:nvSpPr>
        <p:spPr/>
        <p:txBody>
          <a:bodyPr>
            <a:normAutofit lnSpcReduction="10000"/>
          </a:bodyPr>
          <a:lstStyle/>
          <a:p>
            <a:pPr marL="0" indent="0">
              <a:buNone/>
            </a:pPr>
            <a:r>
              <a:rPr lang="nl-NL" dirty="0"/>
              <a:t>Sociale factoren zijn factoren die iemand beïnvloeden vanuit zijn omgeving - zoals familie, vrienden, school, werk - en waarop iemand reageert. Het gezin waarin iemand is opgegroeid heb je niet zelf gekozen. Toch heeft deze ervaring - hoe er binnen het gezin met alcohol werd omgegaan - een belangrijke invloed op iemands eigen alcoholgedrag.</a:t>
            </a:r>
          </a:p>
          <a:p>
            <a:r>
              <a:rPr lang="nl-NL" b="1" dirty="0"/>
              <a:t>Sociale druk</a:t>
            </a:r>
            <a:br>
              <a:rPr lang="nl-NL" b="1" dirty="0"/>
            </a:br>
            <a:r>
              <a:rPr lang="nl-NL" b="1" dirty="0"/>
              <a:t>Ouders</a:t>
            </a:r>
            <a:br>
              <a:rPr lang="nl-NL" b="1" dirty="0"/>
            </a:br>
            <a:r>
              <a:rPr lang="nl-NL" b="1" dirty="0"/>
              <a:t>Cultuur en religie</a:t>
            </a:r>
            <a:br>
              <a:rPr lang="nl-NL" b="1" dirty="0"/>
            </a:br>
            <a:r>
              <a:rPr lang="nl-NL" b="1" dirty="0"/>
              <a:t>Makkelijke verkrijgbaarheid</a:t>
            </a:r>
            <a:br>
              <a:rPr lang="nl-NL" b="1" dirty="0"/>
            </a:br>
            <a:r>
              <a:rPr lang="nl-NL" b="1" dirty="0"/>
              <a:t>Stedelijk gebied</a:t>
            </a:r>
            <a:br>
              <a:rPr lang="nl-NL" b="1" dirty="0"/>
            </a:br>
            <a:r>
              <a:rPr lang="nl-NL" b="1" dirty="0"/>
              <a:t>Werkloos/arbeidsongeschikt</a:t>
            </a:r>
            <a:endParaRPr lang="nl-NL" dirty="0"/>
          </a:p>
        </p:txBody>
      </p:sp>
    </p:spTree>
    <p:extLst>
      <p:ext uri="{BB962C8B-B14F-4D97-AF65-F5344CB8AC3E}">
        <p14:creationId xmlns:p14="http://schemas.microsoft.com/office/powerpoint/2010/main" val="331885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cirkels van </a:t>
            </a:r>
            <a:r>
              <a:rPr lang="nl-NL" dirty="0" err="1"/>
              <a:t>Van</a:t>
            </a:r>
            <a:r>
              <a:rPr lang="nl-NL" dirty="0"/>
              <a:t> Dijk</a:t>
            </a:r>
          </a:p>
        </p:txBody>
      </p:sp>
      <p:sp>
        <p:nvSpPr>
          <p:cNvPr id="3" name="Tijdelijke aanduiding voor inhoud 2"/>
          <p:cNvSpPr>
            <a:spLocks noGrp="1"/>
          </p:cNvSpPr>
          <p:nvPr>
            <p:ph idx="1"/>
          </p:nvPr>
        </p:nvSpPr>
        <p:spPr/>
        <p:txBody>
          <a:bodyPr/>
          <a:lstStyle/>
          <a:p>
            <a:r>
              <a:rPr lang="nl-NL" dirty="0"/>
              <a:t>Prof. van Dijk uit Groningen heeft op een gegeven moment zijn model van de Cirkels opgesteld [1]. Dit model geeft althans een begin van een mogelijkheid om iets te gaan begrijpen</a:t>
            </a:r>
            <a:br>
              <a:rPr lang="nl-NL" dirty="0"/>
            </a:br>
            <a:endParaRPr lang="nl-NL" dirty="0"/>
          </a:p>
          <a:p>
            <a:r>
              <a:rPr lang="nl-NL" dirty="0"/>
              <a:t>Er zijn vier Cirkels, of eigenlijk vijf. In het midden bevindt zich de cirkel van de ‘stof’; van de stof of handeling waaraan men verslaafd is of dreigt te raken. Er omheen draaien een lichamelijke, een farmacologische, een psychische en een sociale cirkel. De sociale cirkel heeft dan in onze visie nog een extra cirkeltje dat het eigen proces van mensen in de omgeving weergeeft.</a:t>
            </a:r>
          </a:p>
        </p:txBody>
      </p:sp>
    </p:spTree>
    <p:extLst>
      <p:ext uri="{BB962C8B-B14F-4D97-AF65-F5344CB8AC3E}">
        <p14:creationId xmlns:p14="http://schemas.microsoft.com/office/powerpoint/2010/main" val="4023652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fbeeldingsresultaat voor De cirkels van Van Dijk"/>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80492" y="185817"/>
            <a:ext cx="6148217" cy="5991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457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volgende keer…</a:t>
            </a:r>
          </a:p>
        </p:txBody>
      </p:sp>
      <p:sp>
        <p:nvSpPr>
          <p:cNvPr id="3" name="Tijdelijke aanduiding voor inhoud 2"/>
          <p:cNvSpPr>
            <a:spLocks noGrp="1"/>
          </p:cNvSpPr>
          <p:nvPr>
            <p:ph idx="1"/>
          </p:nvPr>
        </p:nvSpPr>
        <p:spPr/>
        <p:txBody>
          <a:bodyPr/>
          <a:lstStyle/>
          <a:p>
            <a:pPr marL="0" indent="0">
              <a:buNone/>
            </a:pPr>
            <a:r>
              <a:rPr lang="nl-NL" dirty="0"/>
              <a:t>Opdracht. Geef een pitch over </a:t>
            </a:r>
          </a:p>
          <a:p>
            <a:r>
              <a:rPr lang="nl-NL" dirty="0"/>
              <a:t>Detoxificatie</a:t>
            </a:r>
          </a:p>
          <a:p>
            <a:r>
              <a:rPr lang="nl-NL" dirty="0"/>
              <a:t>Vervangingsbehandelingen</a:t>
            </a:r>
          </a:p>
          <a:p>
            <a:r>
              <a:rPr lang="nl-NL" dirty="0"/>
              <a:t>Cognitieve gedragstherapie</a:t>
            </a:r>
          </a:p>
          <a:p>
            <a:r>
              <a:rPr lang="nl-NL" dirty="0"/>
              <a:t>Community </a:t>
            </a:r>
            <a:r>
              <a:rPr lang="nl-NL" dirty="0" err="1"/>
              <a:t>Reinforcement</a:t>
            </a:r>
            <a:r>
              <a:rPr lang="nl-NL" dirty="0"/>
              <a:t> approach</a:t>
            </a:r>
          </a:p>
          <a:p>
            <a:r>
              <a:rPr lang="nl-NL" dirty="0"/>
              <a:t>Zelfhulpgroepen</a:t>
            </a:r>
          </a:p>
          <a:p>
            <a:r>
              <a:rPr lang="nl-NL" dirty="0"/>
              <a:t>Twaalfstappen Minnesota model</a:t>
            </a:r>
          </a:p>
          <a:p>
            <a:r>
              <a:rPr lang="nl-NL" dirty="0" err="1"/>
              <a:t>E-Health</a:t>
            </a:r>
            <a:endParaRPr lang="nl-NL" dirty="0"/>
          </a:p>
          <a:p>
            <a:endParaRPr lang="nl-NL" dirty="0"/>
          </a:p>
        </p:txBody>
      </p:sp>
    </p:spTree>
    <p:extLst>
      <p:ext uri="{BB962C8B-B14F-4D97-AF65-F5344CB8AC3E}">
        <p14:creationId xmlns:p14="http://schemas.microsoft.com/office/powerpoint/2010/main" val="906245499"/>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195</Words>
  <Application>Microsoft Office PowerPoint</Application>
  <PresentationFormat>Breedbeeld</PresentationFormat>
  <Paragraphs>36</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Calibri Light</vt:lpstr>
      <vt:lpstr>Kantoorthema</vt:lpstr>
      <vt:lpstr>Sociaal werk 2</vt:lpstr>
      <vt:lpstr>Vorige keer…</vt:lpstr>
      <vt:lpstr>Vandaag…</vt:lpstr>
      <vt:lpstr>Biologische…</vt:lpstr>
      <vt:lpstr>Psychische…</vt:lpstr>
      <vt:lpstr>Sociale factoren…</vt:lpstr>
      <vt:lpstr>De cirkels van Van Dijk</vt:lpstr>
      <vt:lpstr>PowerPoint-presentatie</vt:lpstr>
      <vt:lpstr>De volgende keer…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Sociaal werk 2</dc:title>
  <dc:creator>Koen Steinhauer</dc:creator>
  <cp:lastModifiedBy>Koen Steinhauer</cp:lastModifiedBy>
  <cp:revision>4</cp:revision>
  <dcterms:created xsi:type="dcterms:W3CDTF">2017-05-22T12:30:34Z</dcterms:created>
  <dcterms:modified xsi:type="dcterms:W3CDTF">2017-05-29T09:11:21Z</dcterms:modified>
</cp:coreProperties>
</file>